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 Semi Bold"/>
      <p:regular r:id="rId19"/>
    </p:embeddedFont>
    <p:embeddedFont>
      <p:font typeface="Tomorrow Semi Bold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  <p:embeddedFont>
      <p:font typeface="Tomorrow"/>
      <p:regular r:id="rId23"/>
    </p:embeddedFont>
    <p:embeddedFont>
      <p:font typeface="Tomorr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Joy: Your Post-Bootcamp AI Companion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Continue learning. Anytime. Anywhere.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4457"/>
            <a:ext cx="688431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Conclusion: Why Choose Joy?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3450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Joy is more than a project; it is a powerful post-bootcamp learning companion designed for the modern developer.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8800" y="3970139"/>
            <a:ext cx="340162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963114"/>
            <a:ext cx="29615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Deep Understanding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45353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It understands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your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specific learning materials, creating a personalised knowledge base.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0903" y="3970139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73008" y="39631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High Accuracy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973008" y="4453533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By leveraging RAG and LangSmith, it provides accurate, context-based answers without hallucinations.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3006" y="3970139"/>
            <a:ext cx="340162" cy="3401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15111" y="39631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Seamless Growth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415111" y="4453533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Joy evolves with you. As you add more resources, your personal AI tutor becomes smarter and more helpful.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5489496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"Gap" After Bootcamp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3425" y="1603058"/>
            <a:ext cx="6326148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Bootcamps provide a structured sprint, but the marathon of a developer's career happens afterwards. Without daily lectures and mentor support, self-guided learning becomes the new reality.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3425" y="3132772"/>
            <a:ext cx="6326148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Developers often struggle with managing disparate resources—endless YouTube tutorials, scattered PDF documentation, and handwritten notes—making it difficult to find answers quickly when bugs arise.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8447" y="1650206"/>
            <a:ext cx="6326148" cy="63261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4635"/>
            <a:ext cx="67940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Meet Joy: The Unified AI Tutor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86523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999899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Unified Knowledge Base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844647"/>
            <a:ext cx="330815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Joy centralises your scattered learning materials. Whether it is a deep-dive YouTube tutorial or technical PDF documentation, Joy ingests it all into one accessible brain.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86523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2999899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Context-Aware Answers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3844647"/>
            <a:ext cx="3308152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Forget generic ChatGPT responses. Joy provides answers grounded specifically in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your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content, ensuring relevance to the frameworks and tools you are actually studying.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86523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2999899"/>
            <a:ext cx="3034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Natural Conversation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3490317"/>
            <a:ext cx="330815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Interact via a simple Streamlit interface. Ask questions naturally, request code explanations, or seek guidance without a steep learning curve.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861" y="472916"/>
            <a:ext cx="6780133" cy="429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Under the Hood: Technical Architecture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861" y="1246823"/>
            <a:ext cx="13426678" cy="63053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6822" y="5967422"/>
            <a:ext cx="2946049" cy="368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Streamlit UI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919051" y="6440426"/>
            <a:ext cx="3613820" cy="294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User inputs and uploads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0189080" y="4792276"/>
            <a:ext cx="2946049" cy="368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LangChain Agent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189080" y="5265280"/>
            <a:ext cx="3522165" cy="58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Orchestrates actions and queries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586618" y="4003389"/>
            <a:ext cx="2946049" cy="36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Ingestion Tools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918847" y="4476394"/>
            <a:ext cx="3613820" cy="294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Whisper, OCR for content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10189080" y="2896984"/>
            <a:ext cx="2946049" cy="368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Embeddings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10189080" y="3369989"/>
            <a:ext cx="3522165" cy="294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Convert content to vectors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1586822" y="2039357"/>
            <a:ext cx="2946049" cy="368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Vector DB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919051" y="2512361"/>
            <a:ext cx="3613820" cy="294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Pinecone for retrieval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601861" y="7745611"/>
            <a:ext cx="6627376" cy="990957"/>
          </a:xfrm>
          <a:prstGeom prst="roundRect">
            <a:avLst>
              <a:gd name="adj" fmla="val 2603"/>
            </a:avLst>
          </a:prstGeom>
          <a:solidFill>
            <a:srgbClr val="F0EAEA"/>
          </a:solidFill>
          <a:ln/>
        </p:spPr>
      </p:sp>
      <p:sp>
        <p:nvSpPr>
          <p:cNvPr id="15" name="Text 12"/>
          <p:cNvSpPr/>
          <p:nvPr/>
        </p:nvSpPr>
        <p:spPr>
          <a:xfrm>
            <a:off x="773787" y="7917537"/>
            <a:ext cx="214991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Core Stack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73787" y="8289369"/>
            <a:ext cx="6283523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Python, LangChain, Pinecone, Whisper, Streamlit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7401163" y="7745611"/>
            <a:ext cx="6627376" cy="990957"/>
          </a:xfrm>
          <a:prstGeom prst="roundRect">
            <a:avLst>
              <a:gd name="adj" fmla="val 2603"/>
            </a:avLst>
          </a:prstGeom>
          <a:solidFill>
            <a:srgbClr val="F0EAEA"/>
          </a:solidFill>
          <a:ln/>
        </p:spPr>
      </p:sp>
      <p:sp>
        <p:nvSpPr>
          <p:cNvPr id="18" name="Text 15"/>
          <p:cNvSpPr/>
          <p:nvPr/>
        </p:nvSpPr>
        <p:spPr>
          <a:xfrm>
            <a:off x="7573089" y="7917537"/>
            <a:ext cx="214991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 Logic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573089" y="8289369"/>
            <a:ext cx="6283523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GPT-3.5-Turbo via ChatOpenAI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4717"/>
            <a:ext cx="916412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Ingestion Pipeline: From Noise to Signal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1133951" y="3472577"/>
            <a:ext cx="3856077" cy="226814"/>
          </a:xfrm>
          <a:prstGeom prst="roundRect">
            <a:avLst>
              <a:gd name="adj" fmla="val 15001"/>
            </a:avLst>
          </a:prstGeom>
          <a:solidFill>
            <a:srgbClr val="F0EAE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24570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0EAE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930" y="3415844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153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Video Processing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643438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Using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FE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YoutubeDL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audio is extracted from tutorials. The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FE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Whisper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small model then transcribes speech to text with high accuracy.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557123" y="3132296"/>
            <a:ext cx="3856077" cy="226814"/>
          </a:xfrm>
          <a:prstGeom prst="roundRect">
            <a:avLst>
              <a:gd name="adj" fmla="val 15001"/>
            </a:avLst>
          </a:prstGeom>
          <a:solidFill>
            <a:srgbClr val="F0EAEA"/>
          </a:solidFill>
          <a:ln/>
        </p:spPr>
      </p:sp>
      <p:sp>
        <p:nvSpPr>
          <p:cNvPr id="9" name="Shape 6"/>
          <p:cNvSpPr/>
          <p:nvPr/>
        </p:nvSpPr>
        <p:spPr>
          <a:xfrm>
            <a:off x="5216962" y="290542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0EAE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7102" y="3075563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812738"/>
            <a:ext cx="31738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Document Processing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303157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PDFs undergo Optical Character Recognition (OCR) using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FE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PyMuPDF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FE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Tesseract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to capture text and code snippets embedded in images.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980295" y="2792135"/>
            <a:ext cx="3856077" cy="226814"/>
          </a:xfrm>
          <a:prstGeom prst="roundRect">
            <a:avLst>
              <a:gd name="adj" fmla="val 15001"/>
            </a:avLst>
          </a:prstGeom>
          <a:solidFill>
            <a:srgbClr val="F0EAEA"/>
          </a:solidFill>
          <a:ln/>
        </p:spPr>
      </p:sp>
      <p:sp>
        <p:nvSpPr>
          <p:cNvPr id="14" name="Shape 10"/>
          <p:cNvSpPr/>
          <p:nvPr/>
        </p:nvSpPr>
        <p:spPr>
          <a:xfrm>
            <a:off x="9640133" y="256526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0EAE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10274" y="2735401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472577"/>
            <a:ext cx="34180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Chunking &amp; Embedding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962995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Raw text is split into semantic chunks, converted into vector embeddings, and stored in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highlight>
                  <a:srgbClr val="EFE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Pinecone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for lightning-fast retrieval.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5800011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Power of Vector Search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3425" y="1624013"/>
            <a:ext cx="3262074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Why Embeddings Matter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3425" y="2160984"/>
            <a:ext cx="6326148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Standard keyword search fails when concepts are abstract. Joy uses vector embeddings to understand the </a:t>
            </a:r>
            <a:pPr algn="l" indent="0" marL="0">
              <a:lnSpc>
                <a:spcPts val="2600"/>
              </a:lnSpc>
              <a:buNone/>
            </a:pPr>
            <a:r>
              <a:rPr lang="en-US" sz="1650" i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semantic meaning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behind your query.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3425" y="3355419"/>
            <a:ext cx="6326148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When you ask "How do I fix a recursion error?", Joy doesn't just look for the word "recursion"; it looks for the mathematical representation of that concept within your stored tutorials and guides.</a:t>
            </a:r>
            <a:endParaRPr lang="en-US" sz="1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8447" y="1650206"/>
            <a:ext cx="6326148" cy="63261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5431"/>
            <a:ext cx="499324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Agentic Workflow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5660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Joy operates not just as a chatbot, but as an intelligent agent equipped with specific tools to handle your requests dynamically.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46991"/>
            <a:ext cx="4196358" cy="3137059"/>
          </a:xfrm>
          <a:prstGeom prst="roundRect">
            <a:avLst>
              <a:gd name="adj" fmla="val 1085"/>
            </a:avLst>
          </a:prstGeom>
          <a:solidFill>
            <a:srgbClr val="FCFCFC"/>
          </a:solidFill>
          <a:ln w="30480">
            <a:solidFill>
              <a:srgbClr val="D6D0D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4270" y="3577471"/>
            <a:ext cx="4135398" cy="680442"/>
          </a:xfrm>
          <a:prstGeom prst="rect">
            <a:avLst/>
          </a:prstGeom>
          <a:solidFill>
            <a:srgbClr val="F0EAEA"/>
          </a:solidFill>
          <a:ln/>
        </p:spPr>
      </p:sp>
      <p:sp>
        <p:nvSpPr>
          <p:cNvPr id="6" name="Text 4"/>
          <p:cNvSpPr/>
          <p:nvPr/>
        </p:nvSpPr>
        <p:spPr>
          <a:xfrm>
            <a:off x="2721888" y="370498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051084" y="4484727"/>
            <a:ext cx="28402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Ingest YouTube Tool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975146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Triggered when a video link is provided. Downloads, transcribes, and indexes video content on the fly.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546991"/>
            <a:ext cx="4196358" cy="3137059"/>
          </a:xfrm>
          <a:prstGeom prst="roundRect">
            <a:avLst>
              <a:gd name="adj" fmla="val 1085"/>
            </a:avLst>
          </a:prstGeom>
          <a:solidFill>
            <a:srgbClr val="FCFCFC"/>
          </a:solidFill>
          <a:ln w="30480">
            <a:solidFill>
              <a:srgbClr val="D6D0D0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47442" y="3577471"/>
            <a:ext cx="4135398" cy="680442"/>
          </a:xfrm>
          <a:prstGeom prst="rect">
            <a:avLst/>
          </a:prstGeom>
          <a:solidFill>
            <a:srgbClr val="F0EAEA"/>
          </a:solidFill>
          <a:ln/>
        </p:spPr>
      </p:sp>
      <p:sp>
        <p:nvSpPr>
          <p:cNvPr id="11" name="Text 9"/>
          <p:cNvSpPr/>
          <p:nvPr/>
        </p:nvSpPr>
        <p:spPr>
          <a:xfrm>
            <a:off x="7145060" y="370498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474256" y="4484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Ingest PDF Tool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474256" y="49751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Triggered when a document link is shared. Parses complex layouts and OCRs text for storage.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3546991"/>
            <a:ext cx="4196358" cy="3137059"/>
          </a:xfrm>
          <a:prstGeom prst="roundRect">
            <a:avLst>
              <a:gd name="adj" fmla="val 1085"/>
            </a:avLst>
          </a:prstGeom>
          <a:solidFill>
            <a:srgbClr val="FCFCFC"/>
          </a:solidFill>
          <a:ln w="30480">
            <a:solidFill>
              <a:srgbClr val="D6D0D0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70613" y="3577471"/>
            <a:ext cx="4135398" cy="680442"/>
          </a:xfrm>
          <a:prstGeom prst="rect">
            <a:avLst/>
          </a:prstGeom>
          <a:solidFill>
            <a:srgbClr val="F0EAEA"/>
          </a:solidFill>
          <a:ln/>
        </p:spPr>
      </p:sp>
      <p:sp>
        <p:nvSpPr>
          <p:cNvPr id="16" name="Text 14"/>
          <p:cNvSpPr/>
          <p:nvPr/>
        </p:nvSpPr>
        <p:spPr>
          <a:xfrm>
            <a:off x="11568232" y="370498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9897427" y="4484727"/>
            <a:ext cx="31309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Search Vector DB Tool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897427" y="4975146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Triggered during Q&amp;A. The agent fetches the most relevant chunks from the database to construct an informed answer.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6919436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Ensuring Quality with Evaluation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425" y="1650206"/>
            <a:ext cx="6326148" cy="63261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8447" y="1624013"/>
            <a:ext cx="3012043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LangSmith Integration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578447" y="2160984"/>
            <a:ext cx="63261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Trust is critical in an educational tool. We utilise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LangSmith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to trace and evaluate the agent's performance.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78447" y="3020139"/>
            <a:ext cx="63261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Tool Selection: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Verifying the agent chooses the correct ingest vs. search tool.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78447" y="3764042"/>
            <a:ext cx="63261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Hallucination Check: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Ensuring answers are strictly derived from retrieved documents, not invented facts.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78447" y="4507944"/>
            <a:ext cx="63261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Retrieval Accuracy: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Confirming the vector search returns the most pertinent context.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558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545" y="3241596"/>
            <a:ext cx="4955977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Interface &amp; Experience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303770" y="4091345"/>
            <a:ext cx="22860" cy="3552349"/>
          </a:xfrm>
          <a:prstGeom prst="roundRect">
            <a:avLst>
              <a:gd name="adj" fmla="val 139414"/>
            </a:avLst>
          </a:prstGeom>
          <a:solidFill>
            <a:srgbClr val="D6D0D0"/>
          </a:solidFill>
          <a:ln/>
        </p:spPr>
      </p:sp>
      <p:sp>
        <p:nvSpPr>
          <p:cNvPr id="5" name="Shape 2"/>
          <p:cNvSpPr/>
          <p:nvPr/>
        </p:nvSpPr>
        <p:spPr>
          <a:xfrm>
            <a:off x="720685" y="4091345"/>
            <a:ext cx="6571655" cy="1563767"/>
          </a:xfrm>
          <a:prstGeom prst="roundRect">
            <a:avLst>
              <a:gd name="adj" fmla="val 2038"/>
            </a:avLst>
          </a:prstGeom>
          <a:solidFill>
            <a:srgbClr val="F0EAEA"/>
          </a:solidFill>
          <a:ln/>
        </p:spPr>
      </p:sp>
      <p:sp>
        <p:nvSpPr>
          <p:cNvPr id="6" name="Text 3"/>
          <p:cNvSpPr/>
          <p:nvPr/>
        </p:nvSpPr>
        <p:spPr>
          <a:xfrm>
            <a:off x="4424124" y="4303752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Clean Streamlit UI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33093" y="4763095"/>
            <a:ext cx="6146840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 developer-friendly interface that prioritises the conversation and content loading.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338060" y="6079927"/>
            <a:ext cx="6571655" cy="1563767"/>
          </a:xfrm>
          <a:prstGeom prst="rect">
            <a:avLst/>
          </a:prstGeom>
          <a:solidFill>
            <a:srgbClr val="F0EAEA"/>
          </a:solidFill>
          <a:ln/>
        </p:spPr>
      </p:sp>
      <p:sp>
        <p:nvSpPr>
          <p:cNvPr id="9" name="Text 6"/>
          <p:cNvSpPr/>
          <p:nvPr/>
        </p:nvSpPr>
        <p:spPr>
          <a:xfrm>
            <a:off x="7550468" y="6292334"/>
            <a:ext cx="287416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Real-time Interaction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7550468" y="6751677"/>
            <a:ext cx="6146840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Add new materials instantly and query them immediately. The learning loop is seamless and fast.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2025-12-07T10:00:42Z</dcterms:created>
  <dcterms:modified xsi:type="dcterms:W3CDTF">2025-12-07T10:00:42Z</dcterms:modified>
</cp:coreProperties>
</file>